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92" r:id="rId3"/>
    <p:sldId id="296" r:id="rId4"/>
    <p:sldId id="294" r:id="rId5"/>
    <p:sldId id="275" r:id="rId6"/>
    <p:sldId id="281" r:id="rId7"/>
    <p:sldId id="284" r:id="rId8"/>
    <p:sldId id="267" r:id="rId9"/>
    <p:sldId id="282" r:id="rId10"/>
    <p:sldId id="283" r:id="rId11"/>
    <p:sldId id="285" r:id="rId12"/>
    <p:sldId id="286" r:id="rId13"/>
    <p:sldId id="287" r:id="rId14"/>
    <p:sldId id="288" r:id="rId15"/>
    <p:sldId id="280" r:id="rId16"/>
    <p:sldId id="257" r:id="rId17"/>
    <p:sldId id="289" r:id="rId18"/>
    <p:sldId id="290" r:id="rId19"/>
    <p:sldId id="279" r:id="rId20"/>
    <p:sldId id="295" r:id="rId21"/>
    <p:sldId id="277" r:id="rId22"/>
    <p:sldId id="291" r:id="rId23"/>
    <p:sldId id="263" r:id="rId24"/>
    <p:sldId id="264" r:id="rId25"/>
    <p:sldId id="293" r:id="rId26"/>
    <p:sldId id="27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7B3617"/>
    <a:srgbClr val="993300"/>
    <a:srgbClr val="CC00FF"/>
    <a:srgbClr val="CC0099"/>
    <a:srgbClr val="08684F"/>
    <a:srgbClr val="CC3399"/>
    <a:srgbClr val="035D18"/>
    <a:srgbClr val="FFFF00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0" autoAdjust="0"/>
    <p:restoredTop sz="92138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20F88-00FF-4A8D-8AC6-10D826F78792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516458-0EC5-4D20-830C-95C4E7EB1760}">
      <dgm:prSet phldrT="[Текст]"/>
      <dgm:spPr/>
      <dgm:t>
        <a:bodyPr/>
        <a:lstStyle/>
        <a:p>
          <a:r>
            <a:rPr lang="ru-RU" dirty="0">
              <a:solidFill>
                <a:srgbClr val="CC3399"/>
              </a:solidFill>
            </a:rPr>
            <a:t>фонетика</a:t>
          </a:r>
        </a:p>
      </dgm:t>
    </dgm:pt>
    <dgm:pt modelId="{299D3594-49DD-4BA9-8606-2DEC9FE05807}" type="parTrans" cxnId="{6A03B5EA-388A-4701-975C-07EA28605B9E}">
      <dgm:prSet/>
      <dgm:spPr/>
      <dgm:t>
        <a:bodyPr/>
        <a:lstStyle/>
        <a:p>
          <a:endParaRPr lang="ru-RU"/>
        </a:p>
      </dgm:t>
    </dgm:pt>
    <dgm:pt modelId="{1C6C5C0C-162F-429F-BD7D-BDF080693A7D}" type="sibTrans" cxnId="{6A03B5EA-388A-4701-975C-07EA28605B9E}">
      <dgm:prSet/>
      <dgm:spPr/>
      <dgm:t>
        <a:bodyPr/>
        <a:lstStyle/>
        <a:p>
          <a:endParaRPr lang="ru-RU"/>
        </a:p>
      </dgm:t>
    </dgm:pt>
    <dgm:pt modelId="{D9E40232-4286-4A3F-A4D9-C6CE8A70733C}">
      <dgm:prSet phldrT="[Текст]" custT="1"/>
      <dgm:spPr/>
      <dgm:t>
        <a:bodyPr/>
        <a:lstStyle/>
        <a:p>
          <a:endParaRPr lang="ru-RU" sz="700"/>
        </a:p>
      </dgm:t>
    </dgm:pt>
    <dgm:pt modelId="{A713B2E9-B4C3-4360-B7BA-294808126DB4}" type="parTrans" cxnId="{EBFFFDA6-45A4-49F3-A0B2-C2BA9A1A2A3D}">
      <dgm:prSet/>
      <dgm:spPr/>
      <dgm:t>
        <a:bodyPr/>
        <a:lstStyle/>
        <a:p>
          <a:endParaRPr lang="ru-RU"/>
        </a:p>
      </dgm:t>
    </dgm:pt>
    <dgm:pt modelId="{E74793EB-8961-48C7-8CF2-48EA282A8EA5}" type="sibTrans" cxnId="{EBFFFDA6-45A4-49F3-A0B2-C2BA9A1A2A3D}">
      <dgm:prSet/>
      <dgm:spPr/>
      <dgm:t>
        <a:bodyPr/>
        <a:lstStyle/>
        <a:p>
          <a:endParaRPr lang="ru-RU"/>
        </a:p>
      </dgm:t>
    </dgm:pt>
    <dgm:pt modelId="{8EA6F18C-6F02-4E82-8057-26C88BA60AF1}">
      <dgm:prSet phldrT="[Текст]"/>
      <dgm:spPr/>
      <dgm:t>
        <a:bodyPr/>
        <a:lstStyle/>
        <a:p>
          <a:endParaRPr lang="ru-RU"/>
        </a:p>
      </dgm:t>
    </dgm:pt>
    <dgm:pt modelId="{C81487DA-648C-441D-A859-9D49724A83EF}" type="parTrans" cxnId="{2BB3445F-1CB7-488B-A8CB-26A61A024A91}">
      <dgm:prSet/>
      <dgm:spPr/>
      <dgm:t>
        <a:bodyPr/>
        <a:lstStyle/>
        <a:p>
          <a:endParaRPr lang="ru-RU"/>
        </a:p>
      </dgm:t>
    </dgm:pt>
    <dgm:pt modelId="{6629FD1A-5006-47F3-BB54-068D4766D22D}" type="sibTrans" cxnId="{2BB3445F-1CB7-488B-A8CB-26A61A024A91}">
      <dgm:prSet/>
      <dgm:spPr/>
      <dgm:t>
        <a:bodyPr/>
        <a:lstStyle/>
        <a:p>
          <a:endParaRPr lang="ru-RU"/>
        </a:p>
      </dgm:t>
    </dgm:pt>
    <dgm:pt modelId="{BF8C13F1-FA0C-4880-BC72-92CAB78ED6F0}">
      <dgm:prSet phldrT="[Текст]"/>
      <dgm:spPr/>
      <dgm:t>
        <a:bodyPr/>
        <a:lstStyle/>
        <a:p>
          <a:endParaRPr lang="ru-RU"/>
        </a:p>
      </dgm:t>
    </dgm:pt>
    <dgm:pt modelId="{AACFCB44-2FCC-4353-837B-20956526CA87}" type="parTrans" cxnId="{E73208C1-CCE7-4236-8139-0334BDE331BE}">
      <dgm:prSet/>
      <dgm:spPr/>
      <dgm:t>
        <a:bodyPr/>
        <a:lstStyle/>
        <a:p>
          <a:endParaRPr lang="ru-RU"/>
        </a:p>
      </dgm:t>
    </dgm:pt>
    <dgm:pt modelId="{228ABA91-C92B-4620-8E8B-45C140BEB5C5}" type="sibTrans" cxnId="{E73208C1-CCE7-4236-8139-0334BDE331BE}">
      <dgm:prSet/>
      <dgm:spPr/>
      <dgm:t>
        <a:bodyPr/>
        <a:lstStyle/>
        <a:p>
          <a:endParaRPr lang="ru-RU"/>
        </a:p>
      </dgm:t>
    </dgm:pt>
    <dgm:pt modelId="{54A331EE-AE9A-44FC-9F17-3F5C73BB8642}">
      <dgm:prSet phldrT="[Текст]"/>
      <dgm:spPr/>
      <dgm:t>
        <a:bodyPr/>
        <a:lstStyle/>
        <a:p>
          <a:endParaRPr lang="ru-RU"/>
        </a:p>
      </dgm:t>
    </dgm:pt>
    <dgm:pt modelId="{5FA9333C-8070-446F-8349-E0E2B8BF072F}" type="parTrans" cxnId="{8EF02BFA-6E01-4C7F-A540-FD887FA39914}">
      <dgm:prSet/>
      <dgm:spPr/>
      <dgm:t>
        <a:bodyPr/>
        <a:lstStyle/>
        <a:p>
          <a:endParaRPr lang="ru-RU"/>
        </a:p>
      </dgm:t>
    </dgm:pt>
    <dgm:pt modelId="{5E8294E0-EC72-4EE5-BFF3-1BE4A4997F1B}" type="sibTrans" cxnId="{8EF02BFA-6E01-4C7F-A540-FD887FA39914}">
      <dgm:prSet/>
      <dgm:spPr/>
      <dgm:t>
        <a:bodyPr/>
        <a:lstStyle/>
        <a:p>
          <a:endParaRPr lang="ru-RU"/>
        </a:p>
      </dgm:t>
    </dgm:pt>
    <dgm:pt modelId="{7FA75B51-557C-4B5F-95BC-151EC700EF36}">
      <dgm:prSet phldrT="[Текст]"/>
      <dgm:spPr/>
      <dgm:t>
        <a:bodyPr/>
        <a:lstStyle/>
        <a:p>
          <a:endParaRPr lang="ru-RU"/>
        </a:p>
      </dgm:t>
    </dgm:pt>
    <dgm:pt modelId="{8C13E438-E0D3-4C8A-BBCA-180439453689}" type="sibTrans" cxnId="{CD32B5EC-38BC-47A1-BCA4-33D1DA6D659A}">
      <dgm:prSet/>
      <dgm:spPr/>
      <dgm:t>
        <a:bodyPr/>
        <a:lstStyle/>
        <a:p>
          <a:endParaRPr lang="ru-RU"/>
        </a:p>
      </dgm:t>
    </dgm:pt>
    <dgm:pt modelId="{80D4F1B5-6D01-41E0-8E9F-06233054100B}" type="parTrans" cxnId="{CD32B5EC-38BC-47A1-BCA4-33D1DA6D659A}">
      <dgm:prSet/>
      <dgm:spPr/>
      <dgm:t>
        <a:bodyPr/>
        <a:lstStyle/>
        <a:p>
          <a:endParaRPr lang="ru-RU"/>
        </a:p>
      </dgm:t>
    </dgm:pt>
    <dgm:pt modelId="{DFE1D306-ACA3-4292-872F-1F9588171DA6}">
      <dgm:prSet phldrT="[Текст]"/>
      <dgm:spPr/>
      <dgm:t>
        <a:bodyPr/>
        <a:lstStyle/>
        <a:p>
          <a:endParaRPr lang="ru-RU"/>
        </a:p>
      </dgm:t>
    </dgm:pt>
    <dgm:pt modelId="{CDF80405-701C-40E9-B1D9-9EBF018F1ECF}" type="sibTrans" cxnId="{403C83BC-81BD-47FE-81D6-F9274C752A9D}">
      <dgm:prSet/>
      <dgm:spPr/>
      <dgm:t>
        <a:bodyPr/>
        <a:lstStyle/>
        <a:p>
          <a:endParaRPr lang="ru-RU"/>
        </a:p>
      </dgm:t>
    </dgm:pt>
    <dgm:pt modelId="{825172C4-6D03-47C9-8742-C5F1B527A388}" type="parTrans" cxnId="{403C83BC-81BD-47FE-81D6-F9274C752A9D}">
      <dgm:prSet/>
      <dgm:spPr/>
      <dgm:t>
        <a:bodyPr/>
        <a:lstStyle/>
        <a:p>
          <a:endParaRPr lang="ru-RU"/>
        </a:p>
      </dgm:t>
    </dgm:pt>
    <dgm:pt modelId="{A7E5B0DC-8B8F-47DB-8241-FDE17931EF14}" type="pres">
      <dgm:prSet presAssocID="{2B220F88-00FF-4A8D-8AC6-10D826F787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648214-13E2-4019-884A-DF265236FF2D}" type="pres">
      <dgm:prSet presAssocID="{22516458-0EC5-4D20-830C-95C4E7EB176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B6C9B539-1EC7-4BB1-84B7-4AC16106009C}" type="pres">
      <dgm:prSet presAssocID="{D9E40232-4286-4A3F-A4D9-C6CE8A70733C}" presName="Accent1" presStyleCnt="0"/>
      <dgm:spPr/>
    </dgm:pt>
    <dgm:pt modelId="{CB2ACF01-5BE2-4B0D-A89F-F99B2770B146}" type="pres">
      <dgm:prSet presAssocID="{D9E40232-4286-4A3F-A4D9-C6CE8A70733C}" presName="Accent" presStyleLbl="bgShp" presStyleIdx="0" presStyleCnt="6"/>
      <dgm:spPr/>
    </dgm:pt>
    <dgm:pt modelId="{B33BC72C-5FE0-4E22-BEB2-A0301649DEF6}" type="pres">
      <dgm:prSet presAssocID="{D9E40232-4286-4A3F-A4D9-C6CE8A70733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E0656-BA10-46B7-AE7A-35B14023E03D}" type="pres">
      <dgm:prSet presAssocID="{8EA6F18C-6F02-4E82-8057-26C88BA60AF1}" presName="Accent2" presStyleCnt="0"/>
      <dgm:spPr/>
    </dgm:pt>
    <dgm:pt modelId="{3547115E-1AEB-4CE9-B901-42D8BDACF85C}" type="pres">
      <dgm:prSet presAssocID="{8EA6F18C-6F02-4E82-8057-26C88BA60AF1}" presName="Accent" presStyleLbl="bgShp" presStyleIdx="1" presStyleCnt="6"/>
      <dgm:spPr/>
    </dgm:pt>
    <dgm:pt modelId="{B9F81D11-F841-42E5-B961-C2CC3B387532}" type="pres">
      <dgm:prSet presAssocID="{8EA6F18C-6F02-4E82-8057-26C88BA60AF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0219A-FF12-4646-81C5-132D3C0AFB34}" type="pres">
      <dgm:prSet presAssocID="{BF8C13F1-FA0C-4880-BC72-92CAB78ED6F0}" presName="Accent3" presStyleCnt="0"/>
      <dgm:spPr/>
    </dgm:pt>
    <dgm:pt modelId="{D3BB3AC7-19CC-48E2-8E3C-DB62DFD73CF2}" type="pres">
      <dgm:prSet presAssocID="{BF8C13F1-FA0C-4880-BC72-92CAB78ED6F0}" presName="Accent" presStyleLbl="bgShp" presStyleIdx="2" presStyleCnt="6"/>
      <dgm:spPr/>
    </dgm:pt>
    <dgm:pt modelId="{9623F69C-2C31-4EB3-8AF8-645EB9D6BC54}" type="pres">
      <dgm:prSet presAssocID="{BF8C13F1-FA0C-4880-BC72-92CAB78ED6F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E6B34-0A8B-4571-82CE-B74EB0DAAB85}" type="pres">
      <dgm:prSet presAssocID="{DFE1D306-ACA3-4292-872F-1F9588171DA6}" presName="Accent4" presStyleCnt="0"/>
      <dgm:spPr/>
    </dgm:pt>
    <dgm:pt modelId="{EA7E0540-8074-4CE9-B809-EF34398C86BD}" type="pres">
      <dgm:prSet presAssocID="{DFE1D306-ACA3-4292-872F-1F9588171DA6}" presName="Accent" presStyleLbl="bgShp" presStyleIdx="3" presStyleCnt="6"/>
      <dgm:spPr/>
    </dgm:pt>
    <dgm:pt modelId="{ED07E136-A70B-42BA-9F9C-D483EB1AE062}" type="pres">
      <dgm:prSet presAssocID="{DFE1D306-ACA3-4292-872F-1F9588171DA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2FE8A-0F85-49C8-919C-F54EE8894B96}" type="pres">
      <dgm:prSet presAssocID="{7FA75B51-557C-4B5F-95BC-151EC700EF36}" presName="Accent5" presStyleCnt="0"/>
      <dgm:spPr/>
    </dgm:pt>
    <dgm:pt modelId="{EC486F28-B552-40C0-BEFD-F0D29F4D7546}" type="pres">
      <dgm:prSet presAssocID="{7FA75B51-557C-4B5F-95BC-151EC700EF36}" presName="Accent" presStyleLbl="bgShp" presStyleIdx="4" presStyleCnt="6"/>
      <dgm:spPr/>
    </dgm:pt>
    <dgm:pt modelId="{184B70A1-B7B7-45F5-92DE-2DD27E7C8D41}" type="pres">
      <dgm:prSet presAssocID="{7FA75B51-557C-4B5F-95BC-151EC700EF3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F5816-4C83-4B9D-B540-3DA689553079}" type="pres">
      <dgm:prSet presAssocID="{54A331EE-AE9A-44FC-9F17-3F5C73BB8642}" presName="Accent6" presStyleCnt="0"/>
      <dgm:spPr/>
    </dgm:pt>
    <dgm:pt modelId="{0E19A359-D2E5-49BB-A7FC-BE79159A84BB}" type="pres">
      <dgm:prSet presAssocID="{54A331EE-AE9A-44FC-9F17-3F5C73BB8642}" presName="Accent" presStyleLbl="bgShp" presStyleIdx="5" presStyleCnt="6"/>
      <dgm:spPr/>
    </dgm:pt>
    <dgm:pt modelId="{439A61DC-E578-42AF-A1BB-90B53D3DBBAE}" type="pres">
      <dgm:prSet presAssocID="{54A331EE-AE9A-44FC-9F17-3F5C73BB864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79535-1491-47BF-951E-9455AC6556A6}" type="presOf" srcId="{D9E40232-4286-4A3F-A4D9-C6CE8A70733C}" destId="{B33BC72C-5FE0-4E22-BEB2-A0301649DEF6}" srcOrd="0" destOrd="0" presId="urn:microsoft.com/office/officeart/2011/layout/HexagonRadial"/>
    <dgm:cxn modelId="{2BB3445F-1CB7-488B-A8CB-26A61A024A91}" srcId="{22516458-0EC5-4D20-830C-95C4E7EB1760}" destId="{8EA6F18C-6F02-4E82-8057-26C88BA60AF1}" srcOrd="1" destOrd="0" parTransId="{C81487DA-648C-441D-A859-9D49724A83EF}" sibTransId="{6629FD1A-5006-47F3-BB54-068D4766D22D}"/>
    <dgm:cxn modelId="{17F39201-73EC-4C5A-B3CD-7544E4B08B29}" type="presOf" srcId="{DFE1D306-ACA3-4292-872F-1F9588171DA6}" destId="{ED07E136-A70B-42BA-9F9C-D483EB1AE062}" srcOrd="0" destOrd="0" presId="urn:microsoft.com/office/officeart/2011/layout/HexagonRadial"/>
    <dgm:cxn modelId="{A037426D-CDCE-4F21-95F9-A46F186E5E73}" type="presOf" srcId="{7FA75B51-557C-4B5F-95BC-151EC700EF36}" destId="{184B70A1-B7B7-45F5-92DE-2DD27E7C8D41}" srcOrd="0" destOrd="0" presId="urn:microsoft.com/office/officeart/2011/layout/HexagonRadial"/>
    <dgm:cxn modelId="{8EF02BFA-6E01-4C7F-A540-FD887FA39914}" srcId="{22516458-0EC5-4D20-830C-95C4E7EB1760}" destId="{54A331EE-AE9A-44FC-9F17-3F5C73BB8642}" srcOrd="5" destOrd="0" parTransId="{5FA9333C-8070-446F-8349-E0E2B8BF072F}" sibTransId="{5E8294E0-EC72-4EE5-BFF3-1BE4A4997F1B}"/>
    <dgm:cxn modelId="{EBFFFDA6-45A4-49F3-A0B2-C2BA9A1A2A3D}" srcId="{22516458-0EC5-4D20-830C-95C4E7EB1760}" destId="{D9E40232-4286-4A3F-A4D9-C6CE8A70733C}" srcOrd="0" destOrd="0" parTransId="{A713B2E9-B4C3-4360-B7BA-294808126DB4}" sibTransId="{E74793EB-8961-48C7-8CF2-48EA282A8EA5}"/>
    <dgm:cxn modelId="{97591E30-166B-45EF-B112-C146F023FE91}" type="presOf" srcId="{2B220F88-00FF-4A8D-8AC6-10D826F78792}" destId="{A7E5B0DC-8B8F-47DB-8241-FDE17931EF14}" srcOrd="0" destOrd="0" presId="urn:microsoft.com/office/officeart/2011/layout/HexagonRadial"/>
    <dgm:cxn modelId="{6A03B5EA-388A-4701-975C-07EA28605B9E}" srcId="{2B220F88-00FF-4A8D-8AC6-10D826F78792}" destId="{22516458-0EC5-4D20-830C-95C4E7EB1760}" srcOrd="0" destOrd="0" parTransId="{299D3594-49DD-4BA9-8606-2DEC9FE05807}" sibTransId="{1C6C5C0C-162F-429F-BD7D-BDF080693A7D}"/>
    <dgm:cxn modelId="{DC643B12-8639-4AAF-89C3-F17A4591878F}" type="presOf" srcId="{54A331EE-AE9A-44FC-9F17-3F5C73BB8642}" destId="{439A61DC-E578-42AF-A1BB-90B53D3DBBAE}" srcOrd="0" destOrd="0" presId="urn:microsoft.com/office/officeart/2011/layout/HexagonRadial"/>
    <dgm:cxn modelId="{643A9E44-3593-40DA-8E64-1A29CB8EED36}" type="presOf" srcId="{8EA6F18C-6F02-4E82-8057-26C88BA60AF1}" destId="{B9F81D11-F841-42E5-B961-C2CC3B387532}" srcOrd="0" destOrd="0" presId="urn:microsoft.com/office/officeart/2011/layout/HexagonRadial"/>
    <dgm:cxn modelId="{E73208C1-CCE7-4236-8139-0334BDE331BE}" srcId="{22516458-0EC5-4D20-830C-95C4E7EB1760}" destId="{BF8C13F1-FA0C-4880-BC72-92CAB78ED6F0}" srcOrd="2" destOrd="0" parTransId="{AACFCB44-2FCC-4353-837B-20956526CA87}" sibTransId="{228ABA91-C92B-4620-8E8B-45C140BEB5C5}"/>
    <dgm:cxn modelId="{126D71B3-7C72-4CCF-A9AE-0182F66F15A8}" type="presOf" srcId="{22516458-0EC5-4D20-830C-95C4E7EB1760}" destId="{BC648214-13E2-4019-884A-DF265236FF2D}" srcOrd="0" destOrd="0" presId="urn:microsoft.com/office/officeart/2011/layout/HexagonRadial"/>
    <dgm:cxn modelId="{89E8C0E9-838D-4623-9AEE-B23C7500C101}" type="presOf" srcId="{BF8C13F1-FA0C-4880-BC72-92CAB78ED6F0}" destId="{9623F69C-2C31-4EB3-8AF8-645EB9D6BC54}" srcOrd="0" destOrd="0" presId="urn:microsoft.com/office/officeart/2011/layout/HexagonRadial"/>
    <dgm:cxn modelId="{CD32B5EC-38BC-47A1-BCA4-33D1DA6D659A}" srcId="{22516458-0EC5-4D20-830C-95C4E7EB1760}" destId="{7FA75B51-557C-4B5F-95BC-151EC700EF36}" srcOrd="4" destOrd="0" parTransId="{80D4F1B5-6D01-41E0-8E9F-06233054100B}" sibTransId="{8C13E438-E0D3-4C8A-BBCA-180439453689}"/>
    <dgm:cxn modelId="{403C83BC-81BD-47FE-81D6-F9274C752A9D}" srcId="{22516458-0EC5-4D20-830C-95C4E7EB1760}" destId="{DFE1D306-ACA3-4292-872F-1F9588171DA6}" srcOrd="3" destOrd="0" parTransId="{825172C4-6D03-47C9-8742-C5F1B527A388}" sibTransId="{CDF80405-701C-40E9-B1D9-9EBF018F1ECF}"/>
    <dgm:cxn modelId="{AE4DCFC7-4B4D-4169-94EC-EF97D4BDFC23}" type="presParOf" srcId="{A7E5B0DC-8B8F-47DB-8241-FDE17931EF14}" destId="{BC648214-13E2-4019-884A-DF265236FF2D}" srcOrd="0" destOrd="0" presId="urn:microsoft.com/office/officeart/2011/layout/HexagonRadial"/>
    <dgm:cxn modelId="{7CBD2C25-75F4-433D-861A-F79BF7869345}" type="presParOf" srcId="{A7E5B0DC-8B8F-47DB-8241-FDE17931EF14}" destId="{B6C9B539-1EC7-4BB1-84B7-4AC16106009C}" srcOrd="1" destOrd="0" presId="urn:microsoft.com/office/officeart/2011/layout/HexagonRadial"/>
    <dgm:cxn modelId="{929CA72C-2800-49F4-B1AF-A0B0567406A8}" type="presParOf" srcId="{B6C9B539-1EC7-4BB1-84B7-4AC16106009C}" destId="{CB2ACF01-5BE2-4B0D-A89F-F99B2770B146}" srcOrd="0" destOrd="0" presId="urn:microsoft.com/office/officeart/2011/layout/HexagonRadial"/>
    <dgm:cxn modelId="{AC67C1EA-447C-43DC-8470-5A7CD1EA3467}" type="presParOf" srcId="{A7E5B0DC-8B8F-47DB-8241-FDE17931EF14}" destId="{B33BC72C-5FE0-4E22-BEB2-A0301649DEF6}" srcOrd="2" destOrd="0" presId="urn:microsoft.com/office/officeart/2011/layout/HexagonRadial"/>
    <dgm:cxn modelId="{FAAF8B41-F4F2-4E1B-B903-D4ABD01BD831}" type="presParOf" srcId="{A7E5B0DC-8B8F-47DB-8241-FDE17931EF14}" destId="{E7BE0656-BA10-46B7-AE7A-35B14023E03D}" srcOrd="3" destOrd="0" presId="urn:microsoft.com/office/officeart/2011/layout/HexagonRadial"/>
    <dgm:cxn modelId="{DD5EBF57-CD77-47C6-B552-903532D2B954}" type="presParOf" srcId="{E7BE0656-BA10-46B7-AE7A-35B14023E03D}" destId="{3547115E-1AEB-4CE9-B901-42D8BDACF85C}" srcOrd="0" destOrd="0" presId="urn:microsoft.com/office/officeart/2011/layout/HexagonRadial"/>
    <dgm:cxn modelId="{CB3CD6F6-40FE-4C33-B6F1-3EF0E542617B}" type="presParOf" srcId="{A7E5B0DC-8B8F-47DB-8241-FDE17931EF14}" destId="{B9F81D11-F841-42E5-B961-C2CC3B387532}" srcOrd="4" destOrd="0" presId="urn:microsoft.com/office/officeart/2011/layout/HexagonRadial"/>
    <dgm:cxn modelId="{BB297419-292F-4144-8773-4134C2FBD278}" type="presParOf" srcId="{A7E5B0DC-8B8F-47DB-8241-FDE17931EF14}" destId="{96C0219A-FF12-4646-81C5-132D3C0AFB34}" srcOrd="5" destOrd="0" presId="urn:microsoft.com/office/officeart/2011/layout/HexagonRadial"/>
    <dgm:cxn modelId="{6181C808-5FA6-49A8-AEE6-4E2802AB854A}" type="presParOf" srcId="{96C0219A-FF12-4646-81C5-132D3C0AFB34}" destId="{D3BB3AC7-19CC-48E2-8E3C-DB62DFD73CF2}" srcOrd="0" destOrd="0" presId="urn:microsoft.com/office/officeart/2011/layout/HexagonRadial"/>
    <dgm:cxn modelId="{2287C4CB-7E4A-4EF9-BCA2-C1909DED9B41}" type="presParOf" srcId="{A7E5B0DC-8B8F-47DB-8241-FDE17931EF14}" destId="{9623F69C-2C31-4EB3-8AF8-645EB9D6BC54}" srcOrd="6" destOrd="0" presId="urn:microsoft.com/office/officeart/2011/layout/HexagonRadial"/>
    <dgm:cxn modelId="{5E48694F-A15E-44F0-B343-48A8168B5DCA}" type="presParOf" srcId="{A7E5B0DC-8B8F-47DB-8241-FDE17931EF14}" destId="{403E6B34-0A8B-4571-82CE-B74EB0DAAB85}" srcOrd="7" destOrd="0" presId="urn:microsoft.com/office/officeart/2011/layout/HexagonRadial"/>
    <dgm:cxn modelId="{42090E5C-779C-41A5-A13E-6356080681B8}" type="presParOf" srcId="{403E6B34-0A8B-4571-82CE-B74EB0DAAB85}" destId="{EA7E0540-8074-4CE9-B809-EF34398C86BD}" srcOrd="0" destOrd="0" presId="urn:microsoft.com/office/officeart/2011/layout/HexagonRadial"/>
    <dgm:cxn modelId="{3B6733D4-F660-4D68-939A-AF5757AAD928}" type="presParOf" srcId="{A7E5B0DC-8B8F-47DB-8241-FDE17931EF14}" destId="{ED07E136-A70B-42BA-9F9C-D483EB1AE062}" srcOrd="8" destOrd="0" presId="urn:microsoft.com/office/officeart/2011/layout/HexagonRadial"/>
    <dgm:cxn modelId="{FEB7F208-4A7A-479B-AF9E-BE40FA4D63D5}" type="presParOf" srcId="{A7E5B0DC-8B8F-47DB-8241-FDE17931EF14}" destId="{F602FE8A-0F85-49C8-919C-F54EE8894B96}" srcOrd="9" destOrd="0" presId="urn:microsoft.com/office/officeart/2011/layout/HexagonRadial"/>
    <dgm:cxn modelId="{2294C927-89DD-413F-8450-5BCEA97A68AF}" type="presParOf" srcId="{F602FE8A-0F85-49C8-919C-F54EE8894B96}" destId="{EC486F28-B552-40C0-BEFD-F0D29F4D7546}" srcOrd="0" destOrd="0" presId="urn:microsoft.com/office/officeart/2011/layout/HexagonRadial"/>
    <dgm:cxn modelId="{76CCE499-3F84-4C96-91F9-4D08B62D26B7}" type="presParOf" srcId="{A7E5B0DC-8B8F-47DB-8241-FDE17931EF14}" destId="{184B70A1-B7B7-45F5-92DE-2DD27E7C8D41}" srcOrd="10" destOrd="0" presId="urn:microsoft.com/office/officeart/2011/layout/HexagonRadial"/>
    <dgm:cxn modelId="{8D424B67-3862-4B64-801C-2E7C0A27C9E7}" type="presParOf" srcId="{A7E5B0DC-8B8F-47DB-8241-FDE17931EF14}" destId="{399F5816-4C83-4B9D-B540-3DA689553079}" srcOrd="11" destOrd="0" presId="urn:microsoft.com/office/officeart/2011/layout/HexagonRadial"/>
    <dgm:cxn modelId="{853A74AD-FEA3-4957-9AEA-09C4590788B4}" type="presParOf" srcId="{399F5816-4C83-4B9D-B540-3DA689553079}" destId="{0E19A359-D2E5-49BB-A7FC-BE79159A84BB}" srcOrd="0" destOrd="0" presId="urn:microsoft.com/office/officeart/2011/layout/HexagonRadial"/>
    <dgm:cxn modelId="{BC405839-9204-40BE-B2B3-A8FF5CA0FD47}" type="presParOf" srcId="{A7E5B0DC-8B8F-47DB-8241-FDE17931EF14}" destId="{439A61DC-E578-42AF-A1BB-90B53D3DBBA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8D6B4A-75FD-41EB-992C-B2D3ECBAAC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231C14-324B-4548-9E58-A175C38209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B3720A-3A40-4664-8300-6DFFC8F75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7AF881-F8CD-488E-945F-11CA9537B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64A4CE-6F80-4036-A4FC-6CBDE9B4F8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08A761-42E7-46FE-A00C-17C0550A34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4E9A8B-4D28-414B-A21F-AD4E29E50F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94978-8288-497E-ABA1-251FBCEE8F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D26878-CAC7-4102-88EC-61E1D41231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FA4E5D-595A-4FAC-98DE-48EDAB0771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3EEC52-6A1F-4AEB-9FFE-81523764DA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034097E-E49E-48F4-85D5-827AF3118C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wmf"/><Relationship Id="rId5" Type="http://schemas.openxmlformats.org/officeDocument/2006/relationships/image" Target="../media/image8.png"/><Relationship Id="rId10" Type="http://schemas.openxmlformats.org/officeDocument/2006/relationships/image" Target="../media/image13.w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gi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4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792162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357290" y="357166"/>
            <a:ext cx="68580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C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Методическая разработка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русскому языку в 5 классе с применением технологии критического мышления на тему: «Синтаксис и пунктуация»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7B3617"/>
                </a:solidFill>
              </a:rPr>
              <a:t>Составитель: учитель русского языка и литературы МБОУ СОШ пос. Озерки Конаковского района Тверской области  Бояринцева Анна Сергеевна</a:t>
            </a:r>
            <a:endParaRPr lang="ru-RU" dirty="0">
              <a:solidFill>
                <a:srgbClr val="7B361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7858180" cy="30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hatwhen.ru/uploads/events/masterklass_urovni_vertikalnogo_goroda-3207/events_3207_images_2016-10-27-17-07-1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4214842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4714884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ГОРОД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«МОРФОЛОГИЯ»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40719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857232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C00FF"/>
                </a:solidFill>
              </a:rPr>
              <a:t>Волки приветствуют вас!!!</a:t>
            </a:r>
            <a:endParaRPr lang="ru-RU" sz="2400" b="1" i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785926"/>
            <a:ext cx="6115064" cy="45386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    </a:t>
            </a:r>
            <a:r>
              <a:rPr lang="ru-RU" dirty="0" smtClean="0">
                <a:solidFill>
                  <a:srgbClr val="7030A0"/>
                </a:solidFill>
              </a:rPr>
              <a:t>Каждый из вас по очереди читает слово из отрывка басни  и определяет какой частью речи является оно?</a:t>
            </a:r>
          </a:p>
          <a:p>
            <a:pPr algn="ctr">
              <a:buNone/>
            </a:pPr>
            <a:r>
              <a:rPr lang="ru-RU" dirty="0" smtClean="0"/>
              <a:t>Голодная кума  Ли…а залезла в сад;</a:t>
            </a:r>
          </a:p>
          <a:p>
            <a:pPr algn="ctr">
              <a:buNone/>
            </a:pPr>
            <a:r>
              <a:rPr lang="ru-RU" dirty="0" smtClean="0"/>
              <a:t>В нем винограду к…</a:t>
            </a:r>
            <a:r>
              <a:rPr lang="ru-RU" dirty="0" err="1" smtClean="0"/>
              <a:t>сти</a:t>
            </a:r>
            <a:r>
              <a:rPr lang="ru-RU" dirty="0" smtClean="0"/>
              <a:t> рделись.</a:t>
            </a:r>
          </a:p>
          <a:p>
            <a:pPr algn="ctr">
              <a:buNone/>
            </a:pPr>
            <a:r>
              <a:rPr lang="ru-RU" dirty="0" smtClean="0"/>
              <a:t>У кумушки глаза и зубы разгорелись;</a:t>
            </a:r>
          </a:p>
          <a:p>
            <a:pPr algn="ctr">
              <a:buNone/>
            </a:pPr>
            <a:r>
              <a:rPr lang="ru-RU" dirty="0" smtClean="0"/>
              <a:t>А кисти соч…</a:t>
            </a:r>
            <a:r>
              <a:rPr lang="ru-RU" dirty="0" err="1" smtClean="0"/>
              <a:t>ые</a:t>
            </a:r>
            <a:r>
              <a:rPr lang="ru-RU" dirty="0" smtClean="0"/>
              <a:t>, как яхонты, горя…;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714356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индивидуальная работа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)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</a:rPr>
              <a:t>ЗАДАНИЕ ОТ  ВОЛКОВ</a:t>
            </a:r>
            <a:endParaRPr lang="ru-RU" sz="24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428604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ГОРОД «ОРФОГРАФИЯ»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kartini.ucoz.ua/Peyzaz/1_panel/bnr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81139">
            <a:off x="915371" y="1360879"/>
            <a:ext cx="3520201" cy="353467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2904">
            <a:off x="5657975" y="1193266"/>
            <a:ext cx="2700416" cy="352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928926" y="4786322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гостях у зайца, который очень любит ходить  в гости к  своему соседу, Мише,  и  брать без спроса морковку!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500042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42910" y="857232"/>
            <a:ext cx="478634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Ребята, заяц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украл буквы из текста, ваша задача вставить их. Какое слово у вас получилось?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Голодная кума  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залезла в сад;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нем винограду 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рделись.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кумушки глаза и зубы разгорелись;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кисти соч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 яхонты, горя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то бед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висят они высоко: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Отколь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к ним ни зайдет,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Хоть видит око,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зуб неймет.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Пробившись попусту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целый,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Пошла и говор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с досадою: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"Ну что ж!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взгляд-то он хорош,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зелен - ягодки нет зрелой: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Тотчас 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набьешь".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428868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3382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</a:rPr>
              <a:t>ЗАДАНИЕ ОТ ЗАЙЦА</a:t>
            </a:r>
            <a:endParaRPr lang="ru-RU" sz="24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00562" y="714356"/>
            <a:ext cx="414340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Голодная кума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залезла в сад;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нем винограду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рделись.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кумушки глаза и зубы разгорелись;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кисти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соч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как яхонты,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горя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Лишь 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бед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висят они высоко: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Отколь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она к ним ни зайдет,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Хоть видит око,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 зуб неймет.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Пробившись попусту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целый,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Пошла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досадою: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"Ну что ж!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взгляд-то он хорош,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 зелен - ягодки нет зрелой: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Тотчас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набьешь".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Times New Roman" pitchFamily="18" charset="0"/>
              </a:rPr>
              <a:t>Ответ: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СИНТАКСИС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500042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ПРОВЕРИМ!!!!!!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86116" y="571480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Ребята, отгадайте ребус по первым буквам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273" name="Picture 9" descr="C:\Users\ЧОП\Desktop\ulitka-risunok2-850x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857496"/>
            <a:ext cx="1428760" cy="1357322"/>
          </a:xfrm>
          <a:prstGeom prst="rect">
            <a:avLst/>
          </a:prstGeom>
          <a:noFill/>
        </p:spPr>
      </p:pic>
      <p:pic>
        <p:nvPicPr>
          <p:cNvPr id="11274" name="Picture 10" descr="C:\Users\ЧОП\Desktop\min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143380"/>
            <a:ext cx="1643074" cy="1428761"/>
          </a:xfrm>
          <a:prstGeom prst="rect">
            <a:avLst/>
          </a:prstGeom>
          <a:noFill/>
        </p:spPr>
      </p:pic>
      <p:pic>
        <p:nvPicPr>
          <p:cNvPr id="11275" name="Picture 11" descr="C:\Users\ЧОП\Desktop\capl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14818"/>
            <a:ext cx="1571604" cy="1357322"/>
          </a:xfrm>
          <a:prstGeom prst="rect">
            <a:avLst/>
          </a:prstGeom>
          <a:noFill/>
        </p:spPr>
      </p:pic>
      <p:pic>
        <p:nvPicPr>
          <p:cNvPr id="11266" name="Picture 2" descr="https://st.depositphotos.com/1967477/4473/v/950/depositphotos_44736665-stock-illustration-cute-rh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1500174"/>
            <a:ext cx="1500198" cy="1357322"/>
          </a:xfrm>
          <a:prstGeom prst="rect">
            <a:avLst/>
          </a:prstGeom>
          <a:noFill/>
        </p:spPr>
      </p:pic>
      <p:pic>
        <p:nvPicPr>
          <p:cNvPr id="2" name="Picture 6" descr="http://images.clipartpanda.com/mallard-clipart-11783161-mallard-duck-bir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500174"/>
            <a:ext cx="1571636" cy="1285884"/>
          </a:xfrm>
          <a:prstGeom prst="rect">
            <a:avLst/>
          </a:prstGeom>
          <a:noFill/>
        </p:spPr>
      </p:pic>
      <p:pic>
        <p:nvPicPr>
          <p:cNvPr id="3" name="Picture 8" descr="http://proza.moscow/pics/2015/12/24/10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786058"/>
            <a:ext cx="1500198" cy="1357322"/>
          </a:xfrm>
          <a:prstGeom prst="rect">
            <a:avLst/>
          </a:prstGeom>
          <a:noFill/>
        </p:spPr>
      </p:pic>
      <p:pic>
        <p:nvPicPr>
          <p:cNvPr id="4" name="Picture 10" descr="http://deshevlevseh-plus.ru/thumb/51223-0-Poster-Raznye-detskie-postery-Tigr-multfil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2786058"/>
            <a:ext cx="1558648" cy="1428760"/>
          </a:xfrm>
          <a:prstGeom prst="rect">
            <a:avLst/>
          </a:prstGeom>
          <a:noFill/>
        </p:spPr>
      </p:pic>
      <p:pic>
        <p:nvPicPr>
          <p:cNvPr id="5" name="Picture 12" descr="http://www.igrushki-rukami-svoimi.ru/wp-content/uploads/2016/10/Kartinki-i-foto-petuha-11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1500174"/>
            <a:ext cx="1571636" cy="1285884"/>
          </a:xfrm>
          <a:prstGeom prst="rect">
            <a:avLst/>
          </a:prstGeom>
          <a:noFill/>
        </p:spPr>
      </p:pic>
      <p:pic>
        <p:nvPicPr>
          <p:cNvPr id="11278" name="Picture 14" descr="http://xrest.ru/schemes/00/02/6a/e0/Turkey-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4214818"/>
            <a:ext cx="1500198" cy="1428760"/>
          </a:xfrm>
          <a:prstGeom prst="rect">
            <a:avLst/>
          </a:prstGeom>
          <a:noFill/>
        </p:spPr>
      </p:pic>
      <p:pic>
        <p:nvPicPr>
          <p:cNvPr id="11280" name="Picture 16" descr="https://thumbs.dreamstime.com/thumb_1872/1872192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5572140"/>
            <a:ext cx="1643074" cy="100013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58" y="2143116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285720" y="285728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</a:rPr>
              <a:t>ЗАДАНИЕ ОТ СВИНЬИ</a:t>
            </a:r>
            <a:endParaRPr lang="ru-RU" sz="24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6" descr="D:\картинки\Солнышко\солнышко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3024188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7554" y="1714488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ПУНКТУАЦИЯ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uposter.ru/uploads/topics/preview/00/00/71/87/bf82afe2e0_750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3571900" cy="32147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1000108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200" b="1" u="sng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Ответ: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643182"/>
            <a:ext cx="364333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643050"/>
            <a:ext cx="3714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ГОРОД «СИНТАКСИС и ПУНКТУАЦИЯ»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85728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Стадия </a:t>
            </a:r>
          </a:p>
          <a:p>
            <a:pPr algn="ctr"/>
            <a:r>
              <a:rPr lang="ru-RU" sz="2800" b="1" dirty="0" smtClean="0"/>
              <a:t>осмысления</a:t>
            </a:r>
            <a:endParaRPr lang="ru-RU" sz="2800" b="1" dirty="0"/>
          </a:p>
        </p:txBody>
      </p:sp>
      <p:pic>
        <p:nvPicPr>
          <p:cNvPr id="9218" name="Picture 2" descr="http://irenabatik.ru/wp-content/uploads/2015/12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4251158" cy="350046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857652" cy="29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929190" y="4000504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- Здравствуйте, уважаемые </a:t>
            </a:r>
          </a:p>
          <a:p>
            <a:pPr algn="ctr"/>
            <a:r>
              <a:rPr lang="ru-RU" b="1" dirty="0" smtClean="0"/>
              <a:t>ученики!</a:t>
            </a:r>
          </a:p>
          <a:p>
            <a:pPr algn="ctr"/>
            <a:r>
              <a:rPr lang="ru-RU" b="1" dirty="0" smtClean="0"/>
              <a:t>Посмотрите и выполните теперь моё задание.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3" y="3000372"/>
          <a:ext cx="4786346" cy="2649623"/>
        </p:xfrm>
        <a:graphic>
          <a:graphicData uri="http://schemas.openxmlformats.org/drawingml/2006/table">
            <a:tbl>
              <a:tblPr/>
              <a:tblGrid>
                <a:gridCol w="1261738"/>
                <a:gridCol w="1258985"/>
                <a:gridCol w="1034849"/>
                <a:gridCol w="1230774"/>
              </a:tblGrid>
              <a:tr h="107157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уже знал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думал иначе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 понял, есть вопросы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28662" y="857232"/>
            <a:ext cx="70009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Работаем с текстом из учебника и делаем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пометы на полях и заполняем таблицу с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графами</a:t>
            </a:r>
            <a:r>
              <a:rPr lang="ru-RU" sz="2000" dirty="0" smtClean="0">
                <a:solidFill>
                  <a:srgbClr val="035D1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(приём </a:t>
            </a:r>
            <a:r>
              <a:rPr lang="ru-RU" sz="2000" dirty="0" smtClean="0">
                <a:solidFill>
                  <a:srgbClr val="035D18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035D1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Инсерт</a:t>
            </a:r>
            <a:r>
              <a:rPr lang="ru-RU" sz="2000" dirty="0" smtClean="0">
                <a:solidFill>
                  <a:srgbClr val="035D18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035D1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" V "-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уже знал;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новое;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-думал иначе;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35D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не понял, есть вопросы.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35D1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00306"/>
            <a:ext cx="33575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357166"/>
            <a:ext cx="3571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</a:rPr>
              <a:t>ЗАДАНИЕ ОТ  ЁЖИКА</a:t>
            </a:r>
            <a:endParaRPr lang="ru-RU" sz="24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78579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solidFill>
                  <a:srgbClr val="CC3399"/>
                </a:solidFill>
              </a:rPr>
              <a:t>физкультминутка</a:t>
            </a:r>
            <a:endParaRPr lang="ru-RU" sz="3200" b="1" cap="all" dirty="0">
              <a:solidFill>
                <a:srgbClr val="CC33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8580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928670"/>
            <a:ext cx="3929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C0099"/>
                </a:solidFill>
              </a:rPr>
              <a:t>Цель урока: </a:t>
            </a:r>
            <a:r>
              <a:rPr lang="ru-RU" sz="2800" dirty="0" smtClean="0"/>
              <a:t>повторить и обобщить сведения, изученные  в разделе «Синтаксис и пунктуация» в начальной школе с опорой на художественный текст.</a:t>
            </a:r>
            <a:endParaRPr lang="ru-RU" sz="2800" dirty="0"/>
          </a:p>
        </p:txBody>
      </p:sp>
      <p:pic>
        <p:nvPicPr>
          <p:cNvPr id="24578" name="Picture 2" descr="http://storage_01.startwish.ru/images/89/05/4610/d58fae9fbe11574d88171d11940190fe8a0c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14818"/>
            <a:ext cx="3690962" cy="1714512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1480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9190" y="500042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Ребята, а какие знаки препинания встречаются в басне «Лисица и виноград»? Перечислите их.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28670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Голодная кума Лиса залезла в сад;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В нем винограду кисти рделись.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У кумушки глаза и зубы разгорелись;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А кисти сочные, как яхонты, горят;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Лишь то беда, висят они высоко: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Отколь и как она к ним ни зайдет,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Хоть видит око,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Да зуб неймет.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Пробившись попусту час целый,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Пошла и говорит с досадою: 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"Ну что ж!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На взгляд-то он хорош,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Да зелен - ягодки нет зрелой:</a:t>
            </a:r>
          </a:p>
          <a:p>
            <a:pPr algn="ctr"/>
            <a:r>
              <a:rPr lang="ru-RU" dirty="0" smtClean="0">
                <a:solidFill>
                  <a:srgbClr val="CC0099"/>
                </a:solidFill>
              </a:rPr>
              <a:t>Тотчас оскомину набьешь".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85794"/>
            <a:ext cx="3357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C0099"/>
                </a:solidFill>
              </a:rPr>
              <a:t>Лисица и виноград</a:t>
            </a:r>
            <a:endParaRPr lang="ru-RU" dirty="0">
              <a:solidFill>
                <a:srgbClr val="CC009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143248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ЧОП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214290"/>
            <a:ext cx="521497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Упражнение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IV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(дифференцированное задание)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группа (низкий уровень обученности) выписать из 1 четверостишия – словосочетания и обозначить главные и зависимые слова.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группа (средний уровень обученности) выписать первое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предложение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басни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сделайте его синтаксический разбор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группа (высокий уровень обученности) выписать средства выразительности из басни.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928670"/>
            <a:ext cx="30718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6446" y="4714884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Вот и собака прибежала со своим заданием.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0" y="917575"/>
            <a:ext cx="5857884" cy="5940425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 w="38100" cap="flat" algn="ctr">
            <a:solidFill>
              <a:srgbClr val="00206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buFontTx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Синквейн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endParaRPr lang="ru-RU" sz="24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Georgia" pitchFamily="18" charset="0"/>
              </a:rPr>
              <a:t>Пунктуация</a:t>
            </a:r>
          </a:p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Georgia" pitchFamily="18" charset="0"/>
              </a:rPr>
              <a:t>Полезная, нужная</a:t>
            </a:r>
          </a:p>
          <a:p>
            <a:pPr algn="ctr">
              <a:buFontTx/>
              <a:buNone/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Georgia" pitchFamily="18" charset="0"/>
              </a:rPr>
              <a:t>Учит, помогает, рассказывает</a:t>
            </a:r>
          </a:p>
          <a:p>
            <a:pPr algn="ctr">
              <a:buFontTx/>
              <a:buNone/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Georgia" pitchFamily="18" charset="0"/>
              </a:rPr>
              <a:t>Изучает знаки препинания</a:t>
            </a:r>
          </a:p>
          <a:p>
            <a:pPr algn="ctr">
              <a:buFontTx/>
              <a:buNone/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Georgia" pitchFamily="18" charset="0"/>
              </a:rPr>
              <a:t>Грамотность</a:t>
            </a:r>
          </a:p>
          <a:p>
            <a:pPr algn="ctr">
              <a:buFontTx/>
              <a:buNone/>
              <a:defRPr/>
            </a:pPr>
            <a:endParaRPr lang="ru-RU" sz="24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endParaRPr lang="ru-RU" sz="24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endParaRPr lang="ru-RU" sz="2400" b="1" dirty="0" smtClean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1142984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Творческое задание от Миши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0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Стадия </a:t>
            </a:r>
          </a:p>
          <a:p>
            <a:pPr algn="ctr"/>
            <a:r>
              <a:rPr lang="ru-RU" sz="2800" b="1" dirty="0" smtClean="0"/>
              <a:t>рефлексии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500306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solidFill>
                  <a:srgbClr val="FFC000"/>
                </a:solidFill>
              </a:rPr>
              <a:t>  </a:t>
            </a:r>
            <a:endParaRPr lang="ru-RU" b="1" dirty="0" smtClean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476"/>
            <a:ext cx="5353048" cy="51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500570"/>
            <a:ext cx="1033454" cy="111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929322" y="714356"/>
            <a:ext cx="3071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Вы – молодцы!!!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Выполнили все задания!!!!!!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429000"/>
            <a:ext cx="2714612" cy="290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357166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Домашнее задание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1142976" y="870939"/>
            <a:ext cx="70009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уровень обученности: составить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тему: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«Синтаксис»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«Басня»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уровень обученности: составить кроссворд из 8-11 слов по изученным темам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уровень обученности: </a:t>
            </a:r>
            <a:r>
              <a:rPr lang="ru-RU" sz="2000" dirty="0" smtClean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написать свою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басню.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59293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Рефлексия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Ваше отношение к уроку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ru-RU" dirty="0" smtClean="0"/>
              <a:t>     </a:t>
            </a: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sz="6000" dirty="0" smtClean="0"/>
              <a:t> 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2" descr="C:\Users\ЧОП\Desktop\un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26432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0430" y="1857364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C0099"/>
                </a:solidFill>
              </a:rPr>
              <a:t>Урок понравился</a:t>
            </a:r>
            <a:endParaRPr lang="ru-RU" sz="2800" dirty="0">
              <a:solidFill>
                <a:srgbClr val="CC0099"/>
              </a:solidFill>
            </a:endParaRPr>
          </a:p>
        </p:txBody>
      </p:sp>
      <p:pic>
        <p:nvPicPr>
          <p:cNvPr id="7" name="Picture 3" descr="C:\Users\ЧОП\Desktop\0007-018-Goluboj-tsv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214686"/>
            <a:ext cx="2714644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ЧОП\Desktop\2134963_belye-kvadra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786322"/>
            <a:ext cx="2664295" cy="1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00430" y="3357562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C0099"/>
                </a:solidFill>
              </a:rPr>
              <a:t>Урок не очень понравился</a:t>
            </a:r>
          </a:p>
          <a:p>
            <a:r>
              <a:rPr lang="ru-RU" sz="2000" dirty="0" smtClean="0">
                <a:solidFill>
                  <a:srgbClr val="CC0099"/>
                </a:solidFill>
              </a:rPr>
              <a:t>Остались вопросы</a:t>
            </a:r>
            <a:endParaRPr lang="ru-RU" sz="2000" dirty="0">
              <a:solidFill>
                <a:srgbClr val="CC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5000636"/>
            <a:ext cx="235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C0099"/>
                </a:solidFill>
              </a:rPr>
              <a:t>Урок не понравился</a:t>
            </a:r>
          </a:p>
          <a:p>
            <a:r>
              <a:rPr lang="ru-RU" sz="2000" dirty="0" smtClean="0">
                <a:solidFill>
                  <a:srgbClr val="CC0099"/>
                </a:solidFill>
              </a:rPr>
              <a:t>Тему  не понял (а)</a:t>
            </a:r>
            <a:endParaRPr lang="ru-RU" sz="2000" dirty="0">
              <a:solidFill>
                <a:srgbClr val="CC0099"/>
              </a:solidFill>
            </a:endParaRPr>
          </a:p>
        </p:txBody>
      </p:sp>
      <p:pic>
        <p:nvPicPr>
          <p:cNvPr id="13" name="Picture 5" descr="C:\Users\ЧОП\Desktop\maxresdefault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714488"/>
            <a:ext cx="2428892" cy="1411046"/>
          </a:xfrm>
          <a:prstGeom prst="rect">
            <a:avLst/>
          </a:prstGeom>
          <a:noFill/>
        </p:spPr>
      </p:pic>
      <p:pic>
        <p:nvPicPr>
          <p:cNvPr id="14" name="Picture 6" descr="C:\Users\ЧОП\Desktop\unzT11L6J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214686"/>
            <a:ext cx="2422004" cy="1536192"/>
          </a:xfrm>
          <a:prstGeom prst="rect">
            <a:avLst/>
          </a:prstGeom>
          <a:noFill/>
        </p:spPr>
      </p:pic>
      <p:pic>
        <p:nvPicPr>
          <p:cNvPr id="15" name="Picture 7" descr="C:\Users\ЧОП\Desktop\b3cc86287c5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786322"/>
            <a:ext cx="2500330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572296" cy="128588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solidFill>
                  <a:srgbClr val="FFC000"/>
                </a:solidFill>
              </a:rPr>
              <a:t>Лингвистическая страна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«Русский язык»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28662" y="1071546"/>
            <a:ext cx="7326160" cy="4187825"/>
          </a:xfrm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068638"/>
            <a:ext cx="5397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357290" y="3643314"/>
            <a:ext cx="12239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г. Имя существительное</a:t>
            </a:r>
          </a:p>
        </p:txBody>
      </p:sp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420938"/>
            <a:ext cx="5397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7451725" y="2600325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35D18"/>
                </a:solidFill>
              </a:rPr>
              <a:t>г. Глагол</a:t>
            </a:r>
          </a:p>
        </p:txBody>
      </p:sp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71942"/>
            <a:ext cx="5397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5000628" y="4572009"/>
            <a:ext cx="18748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г. Имя прилагательное</a:t>
            </a:r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3419475" y="45085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3132138" y="4437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10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36838"/>
            <a:ext cx="5397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Box 14"/>
          <p:cNvSpPr txBox="1">
            <a:spLocks noChangeArrowheads="1"/>
          </p:cNvSpPr>
          <p:nvPr/>
        </p:nvSpPr>
        <p:spPr bwMode="auto">
          <a:xfrm>
            <a:off x="4932363" y="3284538"/>
            <a:ext cx="173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г. Местоимение</a:t>
            </a:r>
          </a:p>
        </p:txBody>
      </p:sp>
      <p:pic>
        <p:nvPicPr>
          <p:cNvPr id="41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724400"/>
            <a:ext cx="5397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Box 16"/>
          <p:cNvSpPr txBox="1">
            <a:spLocks noChangeArrowheads="1"/>
          </p:cNvSpPr>
          <p:nvPr/>
        </p:nvSpPr>
        <p:spPr bwMode="auto">
          <a:xfrm>
            <a:off x="3851275" y="47244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11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076700"/>
            <a:ext cx="5397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4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6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7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8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9" descr="C:\Program Files\Microsoft Office\MEDIA\OFFICE12\Bullets\BD14791_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33575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33575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33575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TextBox 32"/>
          <p:cNvSpPr txBox="1">
            <a:spLocks noChangeArrowheads="1"/>
          </p:cNvSpPr>
          <p:nvPr/>
        </p:nvSpPr>
        <p:spPr bwMode="auto">
          <a:xfrm>
            <a:off x="7019925" y="45085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B3617"/>
                </a:solidFill>
              </a:rPr>
              <a:t>г. Наречие</a:t>
            </a:r>
          </a:p>
        </p:txBody>
      </p:sp>
      <p:sp>
        <p:nvSpPr>
          <p:cNvPr id="4122" name="TextBox 33"/>
          <p:cNvSpPr txBox="1">
            <a:spLocks noChangeArrowheads="1"/>
          </p:cNvSpPr>
          <p:nvPr/>
        </p:nvSpPr>
        <p:spPr bwMode="auto">
          <a:xfrm>
            <a:off x="2843213" y="4797425"/>
            <a:ext cx="15128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FFFF00"/>
                </a:solidFill>
              </a:rPr>
              <a:t>г. Имя числительное</a:t>
            </a:r>
          </a:p>
        </p:txBody>
      </p:sp>
      <p:pic>
        <p:nvPicPr>
          <p:cNvPr id="4123" name="Picture 13" descr="C:\Program Files\Microsoft Office\MEDIA\OFFICE12\Bullets\BD14790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33575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14" descr="C:\Program Files\Microsoft Office\MEDIA\OFFICE12\Bullets\BD14790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33575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857364"/>
            <a:ext cx="5397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15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6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10" cstate="print"/>
          <a:srcRect l="42121" t="53949" r="38182" b="26304"/>
          <a:stretch>
            <a:fillRect/>
          </a:stretch>
        </p:blipFill>
        <p:spPr bwMode="auto">
          <a:xfrm>
            <a:off x="7596336" y="3573016"/>
            <a:ext cx="252000" cy="252000"/>
          </a:xfrm>
          <a:prstGeom prst="ellipse">
            <a:avLst/>
          </a:prstGeom>
          <a:noFill/>
        </p:spPr>
      </p:pic>
      <p:pic>
        <p:nvPicPr>
          <p:cNvPr id="4128" name="Picture 17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3575" y="3160713"/>
            <a:ext cx="3698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Солнце 43"/>
          <p:cNvSpPr/>
          <p:nvPr/>
        </p:nvSpPr>
        <p:spPr>
          <a:xfrm>
            <a:off x="2268538" y="4437063"/>
            <a:ext cx="466725" cy="4683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олнце 44"/>
          <p:cNvSpPr/>
          <p:nvPr/>
        </p:nvSpPr>
        <p:spPr>
          <a:xfrm>
            <a:off x="6732588" y="3429000"/>
            <a:ext cx="323850" cy="32385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олнце 45"/>
          <p:cNvSpPr/>
          <p:nvPr/>
        </p:nvSpPr>
        <p:spPr>
          <a:xfrm>
            <a:off x="6875463" y="4221163"/>
            <a:ext cx="325437" cy="32385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32-конечная звезда 47"/>
          <p:cNvSpPr/>
          <p:nvPr/>
        </p:nvSpPr>
        <p:spPr>
          <a:xfrm>
            <a:off x="1928794" y="2214554"/>
            <a:ext cx="323850" cy="323850"/>
          </a:xfrm>
          <a:prstGeom prst="star3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ятно 2 48"/>
          <p:cNvSpPr/>
          <p:nvPr/>
        </p:nvSpPr>
        <p:spPr>
          <a:xfrm>
            <a:off x="4356100" y="5157788"/>
            <a:ext cx="287338" cy="287337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34" name="TextBox 50"/>
          <p:cNvSpPr txBox="1">
            <a:spLocks noChangeArrowheads="1"/>
          </p:cNvSpPr>
          <p:nvPr/>
        </p:nvSpPr>
        <p:spPr bwMode="auto">
          <a:xfrm>
            <a:off x="2700338" y="36449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4135" name="TextBox 51"/>
          <p:cNvSpPr txBox="1">
            <a:spLocks noChangeArrowheads="1"/>
          </p:cNvSpPr>
          <p:nvPr/>
        </p:nvSpPr>
        <p:spPr bwMode="auto">
          <a:xfrm>
            <a:off x="3203575" y="3860800"/>
            <a:ext cx="35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4136" name="TextBox 52"/>
          <p:cNvSpPr txBox="1">
            <a:spLocks noChangeArrowheads="1"/>
          </p:cNvSpPr>
          <p:nvPr/>
        </p:nvSpPr>
        <p:spPr bwMode="auto">
          <a:xfrm>
            <a:off x="4140200" y="4365625"/>
            <a:ext cx="350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Н</a:t>
            </a:r>
          </a:p>
        </p:txBody>
      </p:sp>
      <p:sp>
        <p:nvSpPr>
          <p:cNvPr id="4137" name="TextBox 53"/>
          <p:cNvSpPr txBox="1">
            <a:spLocks noChangeArrowheads="1"/>
          </p:cNvSpPr>
          <p:nvPr/>
        </p:nvSpPr>
        <p:spPr bwMode="auto">
          <a:xfrm>
            <a:off x="4716463" y="4365625"/>
            <a:ext cx="28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Т</a:t>
            </a:r>
          </a:p>
        </p:txBody>
      </p:sp>
      <p:sp>
        <p:nvSpPr>
          <p:cNvPr id="4138" name="TextBox 54"/>
          <p:cNvSpPr txBox="1">
            <a:spLocks noChangeArrowheads="1"/>
          </p:cNvSpPr>
          <p:nvPr/>
        </p:nvSpPr>
        <p:spPr bwMode="auto">
          <a:xfrm>
            <a:off x="5364163" y="3860800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4139" name="TextBox 55"/>
          <p:cNvSpPr txBox="1">
            <a:spLocks noChangeArrowheads="1"/>
          </p:cNvSpPr>
          <p:nvPr/>
        </p:nvSpPr>
        <p:spPr bwMode="auto">
          <a:xfrm>
            <a:off x="6588125" y="4149725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К</a:t>
            </a:r>
          </a:p>
        </p:txBody>
      </p:sp>
      <p:sp>
        <p:nvSpPr>
          <p:cNvPr id="4140" name="TextBox 56"/>
          <p:cNvSpPr txBox="1">
            <a:spLocks noChangeArrowheads="1"/>
          </p:cNvSpPr>
          <p:nvPr/>
        </p:nvSpPr>
        <p:spPr bwMode="auto">
          <a:xfrm>
            <a:off x="7092950" y="4005263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4141" name="TextBox 57"/>
          <p:cNvSpPr txBox="1">
            <a:spLocks noChangeArrowheads="1"/>
          </p:cNvSpPr>
          <p:nvPr/>
        </p:nvSpPr>
        <p:spPr bwMode="auto">
          <a:xfrm>
            <a:off x="7380288" y="3429000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4142" name="TextBox 59"/>
          <p:cNvSpPr txBox="1">
            <a:spLocks noChangeArrowheads="1"/>
          </p:cNvSpPr>
          <p:nvPr/>
        </p:nvSpPr>
        <p:spPr bwMode="auto">
          <a:xfrm>
            <a:off x="7812088" y="3068638"/>
            <a:ext cx="35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61" name="4-конечная звезда 60"/>
          <p:cNvSpPr/>
          <p:nvPr/>
        </p:nvSpPr>
        <p:spPr>
          <a:xfrm>
            <a:off x="4714876" y="1785926"/>
            <a:ext cx="396875" cy="3968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44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7900" y="3644900"/>
            <a:ext cx="539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5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8662" y="4214818"/>
            <a:ext cx="539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1428728" y="5429264"/>
            <a:ext cx="6624736" cy="576064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3"/>
                </a:solidFill>
                <a:latin typeface="Monotype Corsiva" pitchFamily="66" charset="0"/>
              </a:rPr>
              <a:t>П    У    Н    К    Т   У    А      Ц    И    Я</a:t>
            </a:r>
          </a:p>
        </p:txBody>
      </p:sp>
      <p:sp>
        <p:nvSpPr>
          <p:cNvPr id="4147" name="TextBox 50"/>
          <p:cNvSpPr txBox="1">
            <a:spLocks noChangeArrowheads="1"/>
          </p:cNvSpPr>
          <p:nvPr/>
        </p:nvSpPr>
        <p:spPr bwMode="auto">
          <a:xfrm>
            <a:off x="323851" y="4437063"/>
            <a:ext cx="10334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C00FF"/>
                </a:solidFill>
              </a:rPr>
              <a:t>       г. </a:t>
            </a:r>
            <a:r>
              <a:rPr lang="ru-RU" sz="1400" b="1" dirty="0">
                <a:solidFill>
                  <a:srgbClr val="CC00FF"/>
                </a:solidFill>
              </a:rPr>
              <a:t>Предлог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35600" y="3716338"/>
            <a:ext cx="27368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</a:rPr>
              <a:t>г. СОЮЗ</a:t>
            </a:r>
          </a:p>
        </p:txBody>
      </p:sp>
      <p:pic>
        <p:nvPicPr>
          <p:cNvPr id="414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0694" y="1857364"/>
            <a:ext cx="539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0" name="TextBox 53"/>
          <p:cNvSpPr txBox="1">
            <a:spLocks noChangeArrowheads="1"/>
          </p:cNvSpPr>
          <p:nvPr/>
        </p:nvSpPr>
        <p:spPr bwMode="auto">
          <a:xfrm>
            <a:off x="5715008" y="2428868"/>
            <a:ext cx="122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г. Частица</a:t>
            </a:r>
          </a:p>
        </p:txBody>
      </p:sp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736"/>
            <a:ext cx="5397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7072330" y="17859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г.Фонетика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00364" y="228599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3399"/>
                </a:solidFill>
              </a:rPr>
              <a:t>орфография</a:t>
            </a:r>
            <a:endParaRPr lang="ru-RU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72560" cy="60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428604"/>
            <a:ext cx="5286412" cy="557216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Голодная кума  Ли…а залезла в сад;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нем винограду к…</a:t>
            </a:r>
            <a:r>
              <a:rPr lang="ru-RU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рделись.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кумушки глаза и зубы разгорелись;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кисти соч…</a:t>
            </a:r>
            <a:r>
              <a:rPr lang="ru-RU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как яхонты, горя…;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Лишь то бед…, висят они высоко: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Отколь и </a:t>
            </a:r>
            <a:r>
              <a:rPr lang="ru-RU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она к ним ни зайдет,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Хоть видит око,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зуб неймет.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Пробившись попусту </a:t>
            </a:r>
            <a:r>
              <a:rPr lang="ru-RU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целый,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Пошла и говор…т с досадою: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"Ну что ж!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взгляд-то он хорош,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зелен - ягодки нет зрелой: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Тотчас о…</a:t>
            </a:r>
            <a:r>
              <a:rPr lang="ru-RU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комину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набьешь". </a:t>
            </a:r>
          </a:p>
          <a:p>
            <a:pPr>
              <a:lnSpc>
                <a:spcPct val="120000"/>
              </a:lnSpc>
            </a:pP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14" descr="C:\Users\ЧОП\Desktop\BigE86dj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928670"/>
            <a:ext cx="1785950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43464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</a:rPr>
              <a:t>Опорный текст</a:t>
            </a:r>
            <a:endParaRPr lang="ru-RU" sz="2400" u="sng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5"/>
            <a:ext cx="2143140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4429156" cy="5470416"/>
          </a:xfrm>
        </p:spPr>
        <p:txBody>
          <a:bodyPr>
            <a:normAutofit fontScale="92500" lnSpcReduction="10000"/>
          </a:bodyPr>
          <a:lstStyle/>
          <a:p>
            <a:pPr lvl="1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JasmineUPC" pitchFamily="18" charset="-34"/>
              </a:rPr>
              <a:t>РАЗМИНКА</a:t>
            </a:r>
          </a:p>
          <a:p>
            <a:pPr lvl="1" algn="ctr">
              <a:buNone/>
            </a:pPr>
            <a:r>
              <a:rPr lang="ru-RU" b="1" dirty="0" smtClean="0">
                <a:solidFill>
                  <a:srgbClr val="CC3399"/>
                </a:solidFill>
              </a:rPr>
              <a:t>Вопросы от Миши.</a:t>
            </a:r>
          </a:p>
          <a:p>
            <a:pPr lvl="1" algn="ctr">
              <a:buNone/>
            </a:pPr>
            <a:r>
              <a:rPr lang="ru-RU" dirty="0" smtClean="0"/>
              <a:t>вы прочитали опорный </a:t>
            </a:r>
          </a:p>
          <a:p>
            <a:pPr lvl="1" algn="ctr">
              <a:buNone/>
            </a:pPr>
            <a:r>
              <a:rPr lang="ru-RU" dirty="0" smtClean="0"/>
              <a:t>текст, теперь ответьте на вопросы:</a:t>
            </a:r>
          </a:p>
          <a:p>
            <a:pPr lvl="1"/>
            <a:r>
              <a:rPr lang="ru-RU" sz="2800" dirty="0" smtClean="0">
                <a:solidFill>
                  <a:srgbClr val="CC3399"/>
                </a:solidFill>
              </a:rPr>
              <a:t>Кто является автором текста?</a:t>
            </a:r>
          </a:p>
          <a:p>
            <a:pPr lvl="1"/>
            <a:r>
              <a:rPr lang="ru-RU" sz="2800" dirty="0" smtClean="0">
                <a:solidFill>
                  <a:srgbClr val="CC3399"/>
                </a:solidFill>
              </a:rPr>
              <a:t>Как называется текст?</a:t>
            </a:r>
          </a:p>
          <a:p>
            <a:pPr lvl="1"/>
            <a:r>
              <a:rPr lang="ru-RU" sz="2800" dirty="0" smtClean="0">
                <a:solidFill>
                  <a:srgbClr val="CC3399"/>
                </a:solidFill>
              </a:rPr>
              <a:t>Какой жанр текста?</a:t>
            </a:r>
          </a:p>
          <a:p>
            <a:pPr lvl="1"/>
            <a:r>
              <a:rPr lang="ru-RU" sz="2800" dirty="0" smtClean="0">
                <a:solidFill>
                  <a:srgbClr val="CC3399"/>
                </a:solidFill>
              </a:rPr>
              <a:t>А что такое басня?</a:t>
            </a:r>
          </a:p>
          <a:p>
            <a:pPr lvl="1"/>
            <a:r>
              <a:rPr lang="ru-RU" sz="2800" dirty="0" smtClean="0">
                <a:solidFill>
                  <a:srgbClr val="CC3399"/>
                </a:solidFill>
              </a:rPr>
              <a:t>Что обязательно присутствует в басне?</a:t>
            </a:r>
            <a:endParaRPr lang="ru-RU" sz="2800" dirty="0">
              <a:solidFill>
                <a:srgbClr val="CC3399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41434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500042"/>
            <a:ext cx="3998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ГОРОД «ФОНЕТИКА»</a:t>
            </a:r>
          </a:p>
          <a:p>
            <a:pPr algn="ctr"/>
            <a:r>
              <a:rPr lang="ru-RU" sz="2400" b="1" dirty="0" smtClean="0">
                <a:solidFill>
                  <a:srgbClr val="CC00FF"/>
                </a:solidFill>
              </a:rPr>
              <a:t>в гостях у белки</a:t>
            </a:r>
            <a:endParaRPr lang="ru-RU" sz="2400" b="1" dirty="0">
              <a:solidFill>
                <a:srgbClr val="CC00FF"/>
              </a:solidFill>
            </a:endParaRPr>
          </a:p>
        </p:txBody>
      </p:sp>
      <p:pic>
        <p:nvPicPr>
          <p:cNvPr id="19458" name="Picture 2" descr="http://99px.ru/sstorage/56/2012/08/12508121549008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286280" cy="42148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4714884"/>
            <a:ext cx="3143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Стадия вызова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071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dirty="0" smtClean="0">
                <a:solidFill>
                  <a:srgbClr val="FFC000"/>
                </a:solidFill>
              </a:rPr>
              <a:t/>
            </a:r>
            <a:br>
              <a:rPr lang="ru-RU" sz="2800" b="1" i="1" dirty="0" smtClean="0">
                <a:solidFill>
                  <a:srgbClr val="FFC000"/>
                </a:solidFill>
              </a:rPr>
            </a:br>
            <a:r>
              <a:rPr lang="ru-RU" sz="2800" b="1" i="1" dirty="0" smtClean="0">
                <a:solidFill>
                  <a:srgbClr val="FFC000"/>
                </a:solidFill>
              </a:rPr>
              <a:t/>
            </a:r>
            <a:br>
              <a:rPr lang="ru-RU" sz="2800" b="1" i="1" dirty="0" smtClean="0">
                <a:solidFill>
                  <a:srgbClr val="FFC000"/>
                </a:solidFill>
              </a:rPr>
            </a:br>
            <a:r>
              <a:rPr lang="ru-RU" sz="2800" b="1" i="1" dirty="0" smtClean="0">
                <a:solidFill>
                  <a:srgbClr val="FFC000"/>
                </a:solidFill>
              </a:rPr>
              <a:t/>
            </a:r>
            <a:br>
              <a:rPr lang="ru-RU" sz="2800" b="1" i="1" dirty="0" smtClean="0">
                <a:solidFill>
                  <a:srgbClr val="FFC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75" name="Picture 16" descr="Рисунок3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8850" y="549275"/>
            <a:ext cx="1181100" cy="904875"/>
          </a:xfrm>
        </p:spPr>
      </p:pic>
      <p:pic>
        <p:nvPicPr>
          <p:cNvPr id="3076" name="Picture 13" descr="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50773">
            <a:off x="100013" y="4686300"/>
            <a:ext cx="24844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:\Documents and Settings\Admin\Рабочий стол\1257425471_chernilnica.jpg"/>
          <p:cNvPicPr>
            <a:picLocks noChangeAspect="1" noChangeArrowheads="1"/>
          </p:cNvPicPr>
          <p:nvPr/>
        </p:nvPicPr>
        <p:blipFill>
          <a:blip r:embed="rId4"/>
          <a:srcRect l="17419" t="8374" r="19876" b="11031"/>
          <a:stretch>
            <a:fillRect/>
          </a:stretch>
        </p:blipFill>
        <p:spPr bwMode="auto">
          <a:xfrm>
            <a:off x="142844" y="285728"/>
            <a:ext cx="1755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2700338" y="1196975"/>
            <a:ext cx="24590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/>
              <a:t>  </a:t>
            </a:r>
            <a:endParaRPr lang="ru-RU" sz="2800" b="1" i="1" dirty="0" smtClean="0"/>
          </a:p>
          <a:p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714356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Вспомните, что вы знаете о фонетике, составьте кластер</a:t>
            </a:r>
            <a:endParaRPr lang="ru-RU" sz="2800" b="1" i="1" dirty="0" smtClean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3276600" y="2133600"/>
            <a:ext cx="328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43042" y="3786190"/>
            <a:ext cx="3000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i="1" dirty="0" smtClean="0"/>
          </a:p>
          <a:p>
            <a:endParaRPr lang="ru-RU" sz="28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87675" y="4292600"/>
            <a:ext cx="5841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i="1" dirty="0" smtClean="0"/>
          </a:p>
          <a:p>
            <a:endParaRPr lang="ru-RU" sz="2800" b="1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32138" y="4724400"/>
            <a:ext cx="20828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i="1" dirty="0" smtClean="0"/>
          </a:p>
          <a:p>
            <a:endParaRPr lang="ru-RU" dirty="0"/>
          </a:p>
        </p:txBody>
      </p:sp>
      <p:graphicFrame>
        <p:nvGraphicFramePr>
          <p:cNvPr id="21" name="Схема 20"/>
          <p:cNvGraphicFramePr/>
          <p:nvPr/>
        </p:nvGraphicFramePr>
        <p:xfrm>
          <a:off x="2143108" y="1714488"/>
          <a:ext cx="4248168" cy="423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00298" y="214290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в группах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2857496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642918"/>
            <a:ext cx="778674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(работа в группах)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в опорном тексте слово, которое состоит  из 11 букв и 10 звуков?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5" name="Picture 9" descr="https://static.dochkisinochki.ru/upload/_catalog/2b/2f/d2/GL000366484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4286280" cy="292895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14686"/>
            <a:ext cx="3214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4672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</a:rPr>
              <a:t>ЗАДАНИЕ ОТ БЕЛКИ</a:t>
            </a:r>
            <a:endParaRPr lang="ru-RU" sz="24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1580</TotalTime>
  <Words>948</Words>
  <Application>Microsoft Office PowerPoint</Application>
  <PresentationFormat>Экран (4:3)</PresentationFormat>
  <Paragraphs>187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Лингвистическая страна  «Русский язык»</vt:lpstr>
      <vt:lpstr>Слайд 4</vt:lpstr>
      <vt:lpstr>Слайд 5</vt:lpstr>
      <vt:lpstr>Слайд 6</vt:lpstr>
      <vt:lpstr>Слайд 7</vt:lpstr>
      <vt:lpstr>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Рефлексия Ваше отношение к уроку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Анна</cp:lastModifiedBy>
  <cp:revision>181</cp:revision>
  <dcterms:created xsi:type="dcterms:W3CDTF">2011-10-01T12:56:14Z</dcterms:created>
  <dcterms:modified xsi:type="dcterms:W3CDTF">2020-11-07T11:37:00Z</dcterms:modified>
</cp:coreProperties>
</file>